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sldIdLst>
    <p:sldId id="257" r:id="rId6"/>
    <p:sldId id="261" r:id="rId7"/>
    <p:sldId id="275" r:id="rId8"/>
    <p:sldId id="276" r:id="rId9"/>
    <p:sldId id="274" r:id="rId10"/>
    <p:sldId id="272" r:id="rId11"/>
    <p:sldId id="271" r:id="rId12"/>
    <p:sldId id="278" r:id="rId13"/>
    <p:sldId id="279" r:id="rId14"/>
    <p:sldId id="277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6" orient="horz" pos="255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200"/>
    <a:srgbClr val="575656"/>
    <a:srgbClr val="3B4556"/>
    <a:srgbClr val="EF4F22"/>
    <a:srgbClr val="DBDCDE"/>
    <a:srgbClr val="A7A9AB"/>
    <a:srgbClr val="9D9FA1"/>
    <a:srgbClr val="808284"/>
    <a:srgbClr val="FBD8BE"/>
    <a:srgbClr val="FAB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5" autoAdjust="0"/>
    <p:restoredTop sz="94710" autoAdjust="0"/>
  </p:normalViewPr>
  <p:slideViewPr>
    <p:cSldViewPr showGuides="1">
      <p:cViewPr varScale="1">
        <p:scale>
          <a:sx n="84" d="100"/>
          <a:sy n="84" d="100"/>
        </p:scale>
        <p:origin x="-360" y="-67"/>
      </p:cViewPr>
      <p:guideLst>
        <p:guide orient="horz" pos="2296"/>
        <p:guide orient="horz" pos="3430"/>
        <p:guide orient="horz" pos="255"/>
        <p:guide orient="horz" pos="754"/>
        <p:guide orient="horz" pos="1071"/>
        <p:guide pos="7106"/>
        <p:guide pos="52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A463-FD3B-46DE-AFA0-B2F1CC138B5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0143-AFCA-48D4-9D41-37321846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5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6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0143-AFCA-48D4-9D41-373218465E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00BC-BC1F-4975-9C49-F6BA7541AC50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5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6C9F-3A05-4884-A467-155F125DE977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9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A244-66AF-4070-82C8-4DA79BC6D966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9F3D-F0EA-4442-9C33-9EF10F684AE2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DFB1-8FE4-4E82-96B8-9D0B0A56DF36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2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1E5-D59D-4940-849D-6D59BFF18573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7BE-5BBE-4056-A242-D96D620EB7B9}" type="datetime1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9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C9B7-46D6-4726-B472-4A129DE10978}" type="datetime1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9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4233-D32A-403D-B499-681E5D3FE7B1}" type="datetime1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9903-B6CB-4955-96E9-027E7B6FD9E5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B23A-7681-4789-BDCE-425462474FCE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9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8F23-59A8-461A-A683-221B46054EE1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7F0D-A7A6-4BA7-84C8-75F70D26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5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9787" y="5517232"/>
            <a:ext cx="30659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Февраль 2020</a:t>
            </a:r>
            <a:endParaRPr lang="ru-RU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708" y="3068960"/>
            <a:ext cx="324036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ерморегуляторы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SMART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25</a:t>
            </a:r>
            <a:endParaRPr lang="ru-RU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7" y="1412776"/>
            <a:ext cx="3728979" cy="1296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708" y="4077072"/>
            <a:ext cx="33840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baseline="30000" dirty="0">
                <a:solidFill>
                  <a:schemeClr val="bg1"/>
                </a:solidFill>
              </a:rPr>
              <a:t>Новое слово в управлении домашним комфортом</a:t>
            </a:r>
          </a:p>
        </p:txBody>
      </p:sp>
    </p:spTree>
    <p:extLst>
      <p:ext uri="{BB962C8B-B14F-4D97-AF65-F5344CB8AC3E}">
        <p14:creationId xmlns:p14="http://schemas.microsoft.com/office/powerpoint/2010/main" val="1377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8200" y="3406373"/>
            <a:ext cx="543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rgbClr val="575656"/>
                </a:solidFill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rgbClr val="575656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46" y="980728"/>
            <a:ext cx="3270507" cy="22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034" y="260648"/>
            <a:ext cx="7357198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 smtClean="0">
                <a:solidFill>
                  <a:schemeClr val="bg1"/>
                </a:solidFill>
              </a:rPr>
              <a:t>НОВАЯ ЛИНЕЙКА ТЕРМОРЕГУЛЯТОРОВ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SMART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25 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34" y="2492896"/>
            <a:ext cx="4705200" cy="2739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SMART 25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это терморегулирующие приборы для управления электрическими и водяными системами обогрева, встраиваемые в рамки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</a:rPr>
              <a:t>электроустановочных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изделий популярных европейских производителей.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Однако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ГК «ССТ» предлагает и свои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рамки в комплекте </a:t>
            </a:r>
            <a:b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с терморегулятором,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подчеркивающие динамичный стиль новой линейки. </a:t>
            </a:r>
            <a:endParaRPr lang="ru-RU" sz="1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новую линейку вошли механический терморегулятор </a:t>
            </a:r>
            <a:r>
              <a:rPr lang="ru-RU" sz="1400" b="1" dirty="0" err="1" smtClean="0">
                <a:solidFill>
                  <a:srgbClr val="EE7200"/>
                </a:solidFill>
                <a:cs typeface="Arial" panose="020B0604020202020204" pitchFamily="34" charset="0"/>
              </a:rPr>
              <a:t>LumiSmart</a:t>
            </a: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25</a:t>
            </a:r>
            <a:r>
              <a:rPr lang="ru-RU" sz="1400" dirty="0">
                <a:solidFill>
                  <a:srgbClr val="EE7200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с цветовой индикацией обогрева, а также программируемый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EE7200"/>
                </a:solidFill>
                <a:cs typeface="Arial" panose="020B0604020202020204" pitchFamily="34" charset="0"/>
              </a:rPr>
              <a:t>EcoSmart</a:t>
            </a: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25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с возможностями учета энергопотребления и управления как с сенсорного дисплея, так и со смартфона через приложение 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SST </a:t>
            </a:r>
            <a:r>
              <a:rPr lang="ru-RU" sz="1400" b="1" dirty="0" err="1">
                <a:solidFill>
                  <a:srgbClr val="EE7200"/>
                </a:solidFill>
                <a:cs typeface="Arial" panose="020B0604020202020204" pitchFamily="34" charset="0"/>
              </a:rPr>
              <a:t>Cloud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EE72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/>
          <a:stretch/>
        </p:blipFill>
        <p:spPr>
          <a:xfrm>
            <a:off x="5879976" y="1073149"/>
            <a:ext cx="56876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788" y="300509"/>
            <a:ext cx="7416452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 smtClean="0">
                <a:solidFill>
                  <a:schemeClr val="bg1"/>
                </a:solidFill>
              </a:rPr>
              <a:t>НОВАЯ ЛИНЕЙКА ТЕРМОРЕГУЛЯТОРОВ </a:t>
            </a:r>
            <a:r>
              <a:rPr lang="ru-RU" altLang="ru-RU" sz="2000" b="1" dirty="0">
                <a:solidFill>
                  <a:schemeClr val="bg1"/>
                </a:solidFill>
              </a:rPr>
              <a:t>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SMART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25 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416" y="1556792"/>
            <a:ext cx="5256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Терморегуляторы </a:t>
            </a:r>
            <a:r>
              <a:rPr lang="ru-RU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Теплолюкс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EE7200"/>
                </a:solidFill>
                <a:cs typeface="Arial" panose="020B0604020202020204" pitchFamily="34" charset="0"/>
              </a:rPr>
              <a:t>SMART 25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идеально встраиваются в рамки популярных европейских производителей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5128" y="1550571"/>
            <a:ext cx="52291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Просто снимите штатную декоративную рамку и поставьте необходимую от производителя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436109"/>
            <a:ext cx="2808312" cy="2808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31" y="2498671"/>
            <a:ext cx="2691893" cy="2691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78" y="2452594"/>
            <a:ext cx="2775756" cy="27757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" y="2492896"/>
            <a:ext cx="2691893" cy="26918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95589" y="5382495"/>
            <a:ext cx="22403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aseline="30000" dirty="0" err="1" smtClean="0"/>
              <a:t>Valena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9788" y="5382495"/>
            <a:ext cx="22011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aseline="30000" dirty="0" err="1" smtClean="0"/>
              <a:t>Unica</a:t>
            </a:r>
            <a:r>
              <a:rPr lang="en-US" baseline="30000" dirty="0" smtClean="0"/>
              <a:t> </a:t>
            </a:r>
            <a:r>
              <a:rPr lang="en-US" baseline="30000" dirty="0"/>
              <a:t>Studio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474828"/>
            <a:ext cx="24482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aseline="30000" dirty="0" err="1" smtClean="0"/>
              <a:t>Unica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8998901" y="5395195"/>
            <a:ext cx="22651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aseline="30000" dirty="0" err="1" smtClean="0"/>
              <a:t>Unica</a:t>
            </a:r>
            <a:r>
              <a:rPr lang="en-US" baseline="30000" dirty="0" smtClean="0"/>
              <a:t> </a:t>
            </a:r>
            <a:r>
              <a:rPr lang="en-US" baseline="30000" dirty="0"/>
              <a:t>Pure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3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963274"/>
            <a:ext cx="5591944" cy="1296144"/>
          </a:xfrm>
          <a:prstGeom prst="rect">
            <a:avLst/>
          </a:prstGeom>
          <a:solidFill>
            <a:srgbClr val="3B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3464" y="1087678"/>
            <a:ext cx="5256212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Все приборы </a:t>
            </a:r>
            <a:r>
              <a:rPr lang="en-US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SMART </a:t>
            </a: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25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оснащены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функцией </a:t>
            </a:r>
            <a:r>
              <a:rPr lang="ru-RU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детекции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открытого окна с учетом требований европейской директивы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ErP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Energy-related Products Directive Certification).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533" y="2219303"/>
            <a:ext cx="525114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Как работает функция: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cs typeface="Arial" panose="020B0604020202020204" pitchFamily="34" charset="0"/>
              </a:rPr>
              <a:t>При снижении </a:t>
            </a:r>
            <a:r>
              <a:rPr lang="ru-RU" sz="1400" dirty="0" err="1">
                <a:cs typeface="Arial" panose="020B0604020202020204" pitchFamily="34" charset="0"/>
              </a:rPr>
              <a:t>t°С</a:t>
            </a:r>
            <a:r>
              <a:rPr lang="ru-RU" sz="1400" dirty="0">
                <a:cs typeface="Arial" panose="020B0604020202020204" pitchFamily="34" charset="0"/>
              </a:rPr>
              <a:t> помещения на 3°С в течение 5 мин, прибор считает, что открыто окно и обогрев отключается на 30 минут</a:t>
            </a:r>
            <a:r>
              <a:rPr lang="ru-RU" sz="1400" dirty="0" smtClean="0">
                <a:cs typeface="Arial" panose="020B0604020202020204" pitchFamily="34" charset="0"/>
              </a:rPr>
              <a:t>. Функцию </a:t>
            </a:r>
            <a:r>
              <a:rPr lang="ru-RU" sz="1400" dirty="0">
                <a:cs typeface="Arial" panose="020B0604020202020204" pitchFamily="34" charset="0"/>
              </a:rPr>
              <a:t>можно </a:t>
            </a:r>
            <a:r>
              <a:rPr lang="ru-RU" sz="1400" dirty="0" smtClean="0">
                <a:cs typeface="Arial" panose="020B0604020202020204" pitchFamily="34" charset="0"/>
              </a:rPr>
              <a:t>отключить.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788" y="301455"/>
            <a:ext cx="5256212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 smtClean="0">
                <a:solidFill>
                  <a:schemeClr val="bg1"/>
                </a:solidFill>
              </a:rPr>
              <a:t>Ф</a:t>
            </a:r>
            <a:r>
              <a:rPr lang="ru-RU" sz="2000" b="1" dirty="0" smtClean="0">
                <a:solidFill>
                  <a:schemeClr val="bg1"/>
                </a:solidFill>
              </a:rPr>
              <a:t>УНКЦИЯ ДЕТЕКЦИИ ОТКРЫТОГО ОКНА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788" y="5085184"/>
            <a:ext cx="453613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ЭКОНОМИЯ ЭЛЕКТРОЭНЕРГИИ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Когда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вы дома и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обогрев включен,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прибор автоматически будет контролировать необходимость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его работы.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/>
          <a:stretch/>
        </p:blipFill>
        <p:spPr>
          <a:xfrm>
            <a:off x="6096000" y="1224704"/>
            <a:ext cx="6096000" cy="5034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4795436"/>
            <a:ext cx="1732835" cy="12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274862"/>
            <a:ext cx="8136904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>
                <a:solidFill>
                  <a:schemeClr val="bg1"/>
                </a:solidFill>
              </a:rPr>
              <a:t>ТЕРМОРЕГУЛЯТОР 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LUMISMART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25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2839" y="1126050"/>
            <a:ext cx="34626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cs typeface="Arial" panose="020B0604020202020204" pitchFamily="34" charset="0"/>
              </a:rPr>
              <a:t>Идеальное надежное решение, когда программирование не требуется</a:t>
            </a:r>
            <a:endParaRPr lang="ru-RU" sz="1400" b="1" dirty="0"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0" b="9764"/>
          <a:stretch/>
        </p:blipFill>
        <p:spPr>
          <a:xfrm>
            <a:off x="695400" y="1056176"/>
            <a:ext cx="2232248" cy="5803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7248" y="1628800"/>
            <a:ext cx="385666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dirty="0"/>
              <a:t>Простое управление</a:t>
            </a:r>
          </a:p>
          <a:p>
            <a:pPr>
              <a:lnSpc>
                <a:spcPct val="200000"/>
              </a:lnSpc>
            </a:pPr>
            <a:r>
              <a:rPr lang="ru-RU" sz="1400" dirty="0"/>
              <a:t>Поддержание температуры</a:t>
            </a:r>
          </a:p>
          <a:p>
            <a:pPr>
              <a:lnSpc>
                <a:spcPct val="200000"/>
              </a:lnSpc>
            </a:pPr>
            <a:r>
              <a:rPr lang="ru-RU" sz="1400" dirty="0"/>
              <a:t>Работа по датчику пола, воздуха</a:t>
            </a:r>
          </a:p>
          <a:p>
            <a:pPr>
              <a:lnSpc>
                <a:spcPct val="200000"/>
              </a:lnSpc>
            </a:pPr>
            <a:r>
              <a:rPr lang="ru-RU" sz="1400" dirty="0"/>
              <a:t>Цветовая индикация режимов работы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" y="1695448"/>
            <a:ext cx="501515" cy="1729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248" y="3534107"/>
            <a:ext cx="3462603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Уникальная характеристика!</a:t>
            </a:r>
          </a:p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</a:br>
            <a:r>
              <a:rPr lang="ru-RU" b="1" baseline="30000" dirty="0"/>
              <a:t>Легкое визуальное считывание состояния работы системы </a:t>
            </a:r>
            <a:r>
              <a:rPr lang="ru-RU" b="1" baseline="30000" dirty="0" smtClean="0"/>
              <a:t>обогрева</a:t>
            </a:r>
            <a:r>
              <a:rPr lang="ru-RU" sz="1400" b="1" dirty="0" smtClean="0">
                <a:cs typeface="Arial" panose="020B0604020202020204" pitchFamily="34" charset="0"/>
              </a:rPr>
              <a:t/>
            </a:r>
            <a:br>
              <a:rPr lang="ru-RU" sz="1400" b="1" dirty="0" smtClean="0">
                <a:cs typeface="Arial" panose="020B0604020202020204" pitchFamily="34" charset="0"/>
              </a:rPr>
            </a:br>
            <a:r>
              <a:rPr lang="ru-RU" sz="1200" b="1" dirty="0" smtClean="0">
                <a:cs typeface="Arial" panose="020B0604020202020204" pitchFamily="34" charset="0"/>
              </a:rPr>
              <a:t>Цветовая индикация режимов работы:</a:t>
            </a:r>
            <a:endParaRPr lang="ru-RU" sz="1200" b="1" dirty="0"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83370" r="245" b="750"/>
          <a:stretch/>
        </p:blipFill>
        <p:spPr>
          <a:xfrm>
            <a:off x="792632" y="3371109"/>
            <a:ext cx="553680" cy="5760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07" y="4457445"/>
            <a:ext cx="2067899" cy="20678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b="19749"/>
          <a:stretch/>
        </p:blipFill>
        <p:spPr>
          <a:xfrm>
            <a:off x="6096000" y="1148998"/>
            <a:ext cx="6096000" cy="53763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6870" y="4814889"/>
            <a:ext cx="1435101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baseline="30000" dirty="0"/>
              <a:t>обогрев 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ru-RU" baseline="30000" dirty="0" smtClean="0"/>
              <a:t>по </a:t>
            </a:r>
            <a:r>
              <a:rPr lang="ru-RU" baseline="30000" dirty="0"/>
              <a:t>датчику воздуха</a:t>
            </a: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632" y="4814889"/>
            <a:ext cx="1260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baseline="30000" dirty="0" smtClean="0"/>
              <a:t>обогрев 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ru-RU" baseline="30000" dirty="0" smtClean="0"/>
              <a:t>по датчику пола</a:t>
            </a:r>
            <a:endParaRPr lang="ru-RU" sz="11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197" y="5599755"/>
            <a:ext cx="1219575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baseline="30000" dirty="0" smtClean="0"/>
              <a:t>обогрев </a:t>
            </a:r>
            <a:br>
              <a:rPr lang="ru-RU" baseline="30000" dirty="0" smtClean="0"/>
            </a:br>
            <a:r>
              <a:rPr lang="ru-RU" baseline="30000" dirty="0" smtClean="0"/>
              <a:t>выключен</a:t>
            </a:r>
            <a:endParaRPr lang="ru-RU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9946" y="5572654"/>
            <a:ext cx="14351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aseline="30000" dirty="0" err="1" smtClean="0"/>
              <a:t>детекции</a:t>
            </a:r>
            <a:r>
              <a:rPr lang="ru-RU" baseline="30000" dirty="0" smtClean="0"/>
              <a:t> </a:t>
            </a:r>
            <a:r>
              <a:rPr lang="ru-RU" baseline="30000" dirty="0"/>
              <a:t>открытого окна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9055" y="6435576"/>
            <a:ext cx="1967362" cy="182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aseline="30000" dirty="0" smtClean="0"/>
              <a:t>неисправность датчика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7022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476" y="1844824"/>
            <a:ext cx="468052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Управление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системами обогрева, как с сенсорного дисплея прибора, так и со смартфона, используя приложение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SST </a:t>
            </a:r>
            <a:r>
              <a:rPr lang="ru-RU" sz="1400" b="1" dirty="0" err="1">
                <a:solidFill>
                  <a:srgbClr val="EE7200"/>
                </a:solidFill>
                <a:cs typeface="Arial" panose="020B0604020202020204" pitchFamily="34" charset="0"/>
              </a:rPr>
              <a:t>Cloud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, из любой точки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мира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7648" y="1138360"/>
            <a:ext cx="3168352" cy="43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Уникальное 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решение, которое сделает Вашу жизнь комфортной и удобной</a:t>
            </a:r>
            <a:r>
              <a:rPr lang="ru-RU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788" y="294481"/>
            <a:ext cx="10009112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>
                <a:solidFill>
                  <a:schemeClr val="bg1"/>
                </a:solidFill>
              </a:rPr>
              <a:t>ТЕРМОРЕГУЛЯТОР 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ECOSMART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25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 </a:t>
            </a:r>
            <a:r>
              <a:rPr lang="en-US" sz="20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WI-FI</a:t>
            </a:r>
            <a:endParaRPr lang="ru-RU" altLang="ru-RU" sz="2000" b="1" dirty="0">
              <a:solidFill>
                <a:srgbClr val="EE72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54353"/>
          <a:stretch/>
        </p:blipFill>
        <p:spPr>
          <a:xfrm>
            <a:off x="695400" y="1120494"/>
            <a:ext cx="2232248" cy="580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03072"/>
            <a:ext cx="455572" cy="455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7"/>
          <a:stretch/>
        </p:blipFill>
        <p:spPr>
          <a:xfrm>
            <a:off x="782915" y="2632916"/>
            <a:ext cx="577689" cy="489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7" t="17853" r="3677" b="69273"/>
          <a:stretch/>
        </p:blipFill>
        <p:spPr>
          <a:xfrm>
            <a:off x="782915" y="3654726"/>
            <a:ext cx="577688" cy="3526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7" t="34244" r="3677" b="50820"/>
          <a:stretch/>
        </p:blipFill>
        <p:spPr>
          <a:xfrm>
            <a:off x="782915" y="4144221"/>
            <a:ext cx="577689" cy="4091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7" t="48853" r="3677" b="36210"/>
          <a:stretch/>
        </p:blipFill>
        <p:spPr>
          <a:xfrm>
            <a:off x="782915" y="4654186"/>
            <a:ext cx="577689" cy="409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7" t="64969" r="3677" b="20094"/>
          <a:stretch/>
        </p:blipFill>
        <p:spPr>
          <a:xfrm>
            <a:off x="782915" y="5182419"/>
            <a:ext cx="577689" cy="4091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7" t="82399" r="3677" b="2664"/>
          <a:stretch/>
        </p:blipFill>
        <p:spPr>
          <a:xfrm>
            <a:off x="782915" y="5791418"/>
            <a:ext cx="577689" cy="4091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14301"/>
          <a:stretch/>
        </p:blipFill>
        <p:spPr>
          <a:xfrm>
            <a:off x="6096001" y="1066352"/>
            <a:ext cx="6096000" cy="54283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25476" y="5821174"/>
            <a:ext cx="4680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Совместимость с датчиками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температуры других производителей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15480" y="2797432"/>
            <a:ext cx="468052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Адаптация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работы системы обогрева под Ваш привычный образ жизни, по заданному времени включая и выключая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обогрев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34952" y="3750040"/>
            <a:ext cx="4680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Режим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«Любимая температура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»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34952" y="4247408"/>
            <a:ext cx="4680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Режим самообучения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4952" y="4704424"/>
            <a:ext cx="4680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Работа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по двум датчикам температуры раздельно или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одновременно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34952" y="5337403"/>
            <a:ext cx="4680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Статистика энергопотребления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7488" y="2581162"/>
            <a:ext cx="460851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Свобода управления! Контроль и управление системой обогрева в любом месте, в любое время!</a:t>
            </a:r>
          </a:p>
          <a:p>
            <a:pPr>
              <a:lnSpc>
                <a:spcPts val="22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Просто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скачай приложение 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SST </a:t>
            </a:r>
            <a:r>
              <a:rPr lang="ru-RU" sz="1400" b="1" dirty="0" err="1">
                <a:solidFill>
                  <a:srgbClr val="EE7200"/>
                </a:solidFill>
                <a:cs typeface="Arial" panose="020B0604020202020204" pitchFamily="34" charset="0"/>
              </a:rPr>
              <a:t>Cloud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и управляй комфортом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488" y="1855277"/>
            <a:ext cx="46085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Управление по </a:t>
            </a:r>
            <a:r>
              <a:rPr lang="ru-RU" sz="1400" b="1" dirty="0" err="1">
                <a:solidFill>
                  <a:srgbClr val="EE7200"/>
                </a:solidFill>
                <a:cs typeface="Arial" panose="020B0604020202020204" pitchFamily="34" charset="0"/>
              </a:rPr>
              <a:t>Wi-Fi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из любой точки мира с экрана смартфона через бесплатное приложение </a:t>
            </a: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SST </a:t>
            </a:r>
            <a:r>
              <a:rPr lang="ru-RU" sz="1400" b="1" dirty="0" err="1" smtClean="0">
                <a:solidFill>
                  <a:srgbClr val="EE7200"/>
                </a:solidFill>
                <a:cs typeface="Arial" panose="020B0604020202020204" pitchFamily="34" charset="0"/>
              </a:rPr>
              <a:t>Cloud</a:t>
            </a:r>
            <a:endParaRPr lang="ru-RU" sz="1400" b="1" dirty="0">
              <a:solidFill>
                <a:srgbClr val="EE72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788" y="285424"/>
            <a:ext cx="10009112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>
                <a:solidFill>
                  <a:schemeClr val="bg1"/>
                </a:solidFill>
              </a:rPr>
              <a:t>ТЕРМОРЕГУЛЯТОР 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ECOSMART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25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 </a:t>
            </a:r>
            <a:r>
              <a:rPr lang="en-US" sz="20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WI-FI</a:t>
            </a:r>
            <a:endParaRPr lang="ru-RU" altLang="ru-RU" sz="2000" b="1" dirty="0">
              <a:solidFill>
                <a:srgbClr val="EE72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268" y="1402219"/>
            <a:ext cx="3462603" cy="212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b="1" dirty="0" smtClean="0">
                <a:solidFill>
                  <a:srgbClr val="EE7200"/>
                </a:solidFill>
                <a:cs typeface="Arial" panose="020B0604020202020204" pitchFamily="34" charset="0"/>
              </a:rPr>
              <a:t>Уникальная характеристика!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83370" r="245" b="750"/>
          <a:stretch/>
        </p:blipFill>
        <p:spPr>
          <a:xfrm>
            <a:off x="695400" y="1203587"/>
            <a:ext cx="553680" cy="576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388466"/>
            <a:ext cx="3348866" cy="2016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908720"/>
            <a:ext cx="4292383" cy="4292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>
          <a:xfrm>
            <a:off x="5055644" y="1925281"/>
            <a:ext cx="4672999" cy="4742075"/>
          </a:xfrm>
          <a:prstGeom prst="rect">
            <a:avLst/>
          </a:prstGeom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893308"/>
            <a:ext cx="455572" cy="4555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b="87661"/>
          <a:stretch/>
        </p:blipFill>
        <p:spPr>
          <a:xfrm>
            <a:off x="839788" y="2499422"/>
            <a:ext cx="492653" cy="5344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9758" b="80266"/>
          <a:stretch/>
        </p:blipFill>
        <p:spPr>
          <a:xfrm>
            <a:off x="839788" y="3273982"/>
            <a:ext cx="492653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788" y="284209"/>
            <a:ext cx="8064524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ПРЕИМУЩЕСТВА ТЕРМОРЕГУЛЯТОРОВ </a:t>
            </a:r>
            <a:r>
              <a:rPr lang="ru-RU" altLang="ru-RU" sz="2000" b="1" dirty="0">
                <a:solidFill>
                  <a:schemeClr val="bg1"/>
                </a:solidFill>
              </a:rPr>
              <a:t>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SMART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25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1836" y="2492896"/>
            <a:ext cx="4536504" cy="3099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Современный </a:t>
            </a:r>
            <a:r>
              <a:rPr lang="ru-RU" sz="1400" dirty="0">
                <a:cs typeface="Arial" panose="020B0604020202020204" pitchFamily="34" charset="0"/>
              </a:rPr>
              <a:t>лаконичный дизайн </a:t>
            </a:r>
          </a:p>
          <a:p>
            <a:pPr>
              <a:lnSpc>
                <a:spcPts val="40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>
                <a:cs typeface="Arial" panose="020B0604020202020204" pitchFamily="34" charset="0"/>
              </a:rPr>
              <a:t>Эргономичность</a:t>
            </a:r>
          </a:p>
          <a:p>
            <a:pPr>
              <a:lnSpc>
                <a:spcPts val="40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>
                <a:cs typeface="Arial" panose="020B0604020202020204" pitchFamily="34" charset="0"/>
              </a:rPr>
              <a:t>Комфорт управления обогревом </a:t>
            </a:r>
            <a:endParaRPr lang="ru-RU" sz="1400" dirty="0" smtClean="0"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Возможность изменения дизайна приборов </a:t>
            </a:r>
          </a:p>
          <a:p>
            <a:pPr>
              <a:lnSpc>
                <a:spcPts val="4000"/>
              </a:lnSpc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Уникальный функционал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9788" y="1533446"/>
            <a:ext cx="496855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b="1" dirty="0">
                <a:solidFill>
                  <a:srgbClr val="EE7200"/>
                </a:solidFill>
                <a:cs typeface="Arial" panose="020B0604020202020204" pitchFamily="34" charset="0"/>
              </a:rPr>
              <a:t>Уникальное предложение для рынка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эксклюзивный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дизайн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инновационные характеристики в одной линейке терморегуляторов!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0" b="16401"/>
          <a:stretch/>
        </p:blipFill>
        <p:spPr>
          <a:xfrm>
            <a:off x="6096000" y="1182742"/>
            <a:ext cx="6096000" cy="5242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19997" b="71690"/>
          <a:stretch/>
        </p:blipFill>
        <p:spPr>
          <a:xfrm>
            <a:off x="761219" y="2634882"/>
            <a:ext cx="492653" cy="3600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28210" b="63477"/>
          <a:stretch/>
        </p:blipFill>
        <p:spPr>
          <a:xfrm>
            <a:off x="770200" y="3290850"/>
            <a:ext cx="492653" cy="360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36925" b="54762"/>
          <a:stretch/>
        </p:blipFill>
        <p:spPr>
          <a:xfrm>
            <a:off x="770200" y="3946818"/>
            <a:ext cx="492653" cy="360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45237" b="46450"/>
          <a:stretch/>
        </p:blipFill>
        <p:spPr>
          <a:xfrm>
            <a:off x="770200" y="4602786"/>
            <a:ext cx="492653" cy="360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3728" b="37959"/>
          <a:stretch/>
        </p:blipFill>
        <p:spPr>
          <a:xfrm>
            <a:off x="770200" y="5280521"/>
            <a:ext cx="492653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788" y="284209"/>
            <a:ext cx="8208540" cy="361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ПРЕИМУЩЕСТВА ТЕРМОРЕГУЛЯТОРОВ </a:t>
            </a:r>
            <a:r>
              <a:rPr lang="ru-RU" altLang="ru-RU" sz="2000" b="1" dirty="0">
                <a:solidFill>
                  <a:schemeClr val="bg1"/>
                </a:solidFill>
              </a:rPr>
              <a:t>ТЕПЛОЛЮКС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SMART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25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3472" y="2049702"/>
            <a:ext cx="4536504" cy="3508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Увеличенный срок гарантии </a:t>
            </a:r>
            <a:r>
              <a:rPr lang="ru-RU" sz="1400" dirty="0">
                <a:cs typeface="Arial" panose="020B0604020202020204" pitchFamily="34" charset="0"/>
              </a:rPr>
              <a:t>5 </a:t>
            </a:r>
            <a:r>
              <a:rPr lang="ru-RU" sz="1400" dirty="0" smtClean="0">
                <a:cs typeface="Arial" panose="020B0604020202020204" pitchFamily="34" charset="0"/>
              </a:rPr>
              <a:t>лет, полное </a:t>
            </a:r>
            <a:r>
              <a:rPr lang="ru-RU" sz="1400" dirty="0">
                <a:cs typeface="Arial" panose="020B0604020202020204" pitchFamily="34" charset="0"/>
              </a:rPr>
              <a:t>гарантийное обеспечение </a:t>
            </a:r>
            <a:endParaRPr lang="ru-RU" sz="1400" dirty="0" smtClean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endParaRPr lang="ru-RU" sz="1400" dirty="0" smtClean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Легко продаваемый продукт за счет известности изготовителя </a:t>
            </a: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endParaRPr lang="ru-RU" sz="1400" dirty="0" smtClean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Высочайший </a:t>
            </a:r>
            <a:r>
              <a:rPr lang="ru-RU" sz="1400" dirty="0">
                <a:cs typeface="Arial" panose="020B0604020202020204" pitchFamily="34" charset="0"/>
              </a:rPr>
              <a:t>контроль качества на предприятии, неоднократно проходившем  квалификационные тесты иностранных клиентов и являющимся поставщиком продукции на экспорт в 47 стран </a:t>
            </a:r>
            <a:r>
              <a:rPr lang="ru-RU" sz="1400" dirty="0" smtClean="0">
                <a:cs typeface="Arial" panose="020B0604020202020204" pitchFamily="34" charset="0"/>
              </a:rPr>
              <a:t>мира</a:t>
            </a: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endParaRPr lang="ru-RU" sz="14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F5821F"/>
              </a:buClr>
              <a:buSzPct val="150000"/>
            </a:pPr>
            <a:r>
              <a:rPr lang="ru-RU" sz="1400" dirty="0" smtClean="0">
                <a:cs typeface="Arial" panose="020B0604020202020204" pitchFamily="34" charset="0"/>
              </a:rPr>
              <a:t>Наличие </a:t>
            </a:r>
            <a:r>
              <a:rPr lang="ru-RU" sz="1400" dirty="0">
                <a:cs typeface="Arial" panose="020B0604020202020204" pitchFamily="34" charset="0"/>
              </a:rPr>
              <a:t>на складе и кратчайшие сроки </a:t>
            </a:r>
            <a:r>
              <a:rPr lang="ru-RU" sz="1400" dirty="0" smtClean="0">
                <a:cs typeface="Arial" panose="020B0604020202020204" pitchFamily="34" charset="0"/>
              </a:rPr>
              <a:t>поставки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63244" b="30105"/>
          <a:stretch/>
        </p:blipFill>
        <p:spPr>
          <a:xfrm>
            <a:off x="785900" y="2006631"/>
            <a:ext cx="492653" cy="2880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70806" b="20880"/>
          <a:stretch/>
        </p:blipFill>
        <p:spPr>
          <a:xfrm>
            <a:off x="771890" y="2968593"/>
            <a:ext cx="492653" cy="360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79197" b="12489"/>
          <a:stretch/>
        </p:blipFill>
        <p:spPr>
          <a:xfrm>
            <a:off x="780871" y="3937390"/>
            <a:ext cx="492653" cy="3600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88047" b="3639"/>
          <a:stretch/>
        </p:blipFill>
        <p:spPr>
          <a:xfrm>
            <a:off x="780871" y="5229198"/>
            <a:ext cx="492653" cy="360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9" b="13192"/>
          <a:stretch/>
        </p:blipFill>
        <p:spPr>
          <a:xfrm>
            <a:off x="6096000" y="1196975"/>
            <a:ext cx="6096000" cy="52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C515E3354B0E4C8F37EAFFA0A165C7" ma:contentTypeVersion="1" ma:contentTypeDescription="Создание документа." ma:contentTypeScope="" ma:versionID="c3c6de365915864ca100cff9fec7b644">
  <xsd:schema xmlns:xsd="http://www.w3.org/2001/XMLSchema" xmlns:xs="http://www.w3.org/2001/XMLSchema" xmlns:p="http://schemas.microsoft.com/office/2006/metadata/properties" xmlns:ns2="0e4ae419-94df-41b0-be77-a650c4337fe2" targetNamespace="http://schemas.microsoft.com/office/2006/metadata/properties" ma:root="true" ma:fieldsID="eb8aafda22c6928f863a847c9c93106d" ns2:_="">
    <xsd:import namespace="0e4ae419-94df-41b0-be77-a650c4337f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ae419-94df-41b0-be77-a650c4337fe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6633AA5-E693-4A20-AA16-A1CF4388C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ae419-94df-41b0-be77-a650c4337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80E8A0-00D3-466A-ACDD-3108E397C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6CF41-3A5D-4B2C-A88B-08AB29EFECA4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0e4ae419-94df-41b0-be77-a650c4337fe2"/>
    <ds:schemaRef ds:uri="http://purl.org/dc/terms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D744CEE-B54F-4A38-8E22-1FF92E02CD4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402</Words>
  <Application>Microsoft Office PowerPoint</Application>
  <PresentationFormat>Произвольный</PresentationFormat>
  <Paragraphs>72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Туркина Юлия Владимировна</dc:creator>
  <cp:lastModifiedBy>filimonova_n</cp:lastModifiedBy>
  <cp:revision>160</cp:revision>
  <dcterms:created xsi:type="dcterms:W3CDTF">2016-08-08T14:05:54Z</dcterms:created>
  <dcterms:modified xsi:type="dcterms:W3CDTF">2020-02-06T08:07:21Z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0x0101002DC515E3354B0E4C8F37EAFFA0A165C7</vt:lpwstr>
  </property>
</Properties>
</file>